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5" r:id="rId9"/>
    <p:sldId id="266" r:id="rId10"/>
    <p:sldId id="267" r:id="rId11"/>
    <p:sldId id="268" r:id="rId12"/>
    <p:sldId id="269" r:id="rId13"/>
    <p:sldId id="262"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B3FA2-4F3E-43F6-BCB8-8E797C2689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A43702-97FA-46E1-81E8-6E003D4EE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61788E4-ECEE-4A31-BC33-5CE3734AAB4E}"/>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5" name="Espace réservé du pied de page 4">
            <a:extLst>
              <a:ext uri="{FF2B5EF4-FFF2-40B4-BE49-F238E27FC236}">
                <a16:creationId xmlns:a16="http://schemas.microsoft.com/office/drawing/2014/main" id="{F2B096D7-670D-4BC2-81EA-0C1C2B18FC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36B3F0-92B4-4BD0-9773-9F9DED7D6296}"/>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158390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5BBF8-EC23-4CE4-B36D-C31E8449589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B405A0-02A5-4DF7-8D7F-3BE82E56EF2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EC7041-FDD9-4E69-A0CF-249E6C9C0022}"/>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5" name="Espace réservé du pied de page 4">
            <a:extLst>
              <a:ext uri="{FF2B5EF4-FFF2-40B4-BE49-F238E27FC236}">
                <a16:creationId xmlns:a16="http://schemas.microsoft.com/office/drawing/2014/main" id="{DBC0B588-ED85-46BB-B888-BBDD8D07AD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D4EBBA-339C-4162-806A-9B14CC47A42C}"/>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160072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18391E1-D7B9-4A3F-A5CE-DC16590FAD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43FAB65-2B4E-44BA-BC36-AF4C60BF587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024224-14B0-45AA-B9C6-51607E74FAA2}"/>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5" name="Espace réservé du pied de page 4">
            <a:extLst>
              <a:ext uri="{FF2B5EF4-FFF2-40B4-BE49-F238E27FC236}">
                <a16:creationId xmlns:a16="http://schemas.microsoft.com/office/drawing/2014/main" id="{A63BFAF5-C229-4475-B4E7-831D087EA6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1B9CE8-312E-4E49-9AAD-DF839D9BA197}"/>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410625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EC40B-EEAA-4FB5-BB12-C34E5D8978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0F81B6-CC16-4C89-B449-BF169EA0672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710E05-4196-41B7-827C-8CB3D860D790}"/>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5" name="Espace réservé du pied de page 4">
            <a:extLst>
              <a:ext uri="{FF2B5EF4-FFF2-40B4-BE49-F238E27FC236}">
                <a16:creationId xmlns:a16="http://schemas.microsoft.com/office/drawing/2014/main" id="{2695C3AE-AD50-42A3-BF8F-79D971548B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24728E-FCD5-4D2C-A7F2-2953FD8B014A}"/>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2981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6624F-4D67-4A83-B8C9-435202D919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1A0EA0-FEA7-405B-90FF-A99BDEDA6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4614EE-F9A0-46DC-9731-C94F00C6B6F3}"/>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5" name="Espace réservé du pied de page 4">
            <a:extLst>
              <a:ext uri="{FF2B5EF4-FFF2-40B4-BE49-F238E27FC236}">
                <a16:creationId xmlns:a16="http://schemas.microsoft.com/office/drawing/2014/main" id="{744059D3-BD56-486B-AEB6-468F4FADBA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6A44EA-309C-4F67-869B-DEEB273C83C8}"/>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9731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10A69-733F-415D-9EA1-B1D8379648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4DE776-192A-4E73-A6AF-E8D306719BC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3CA191-2983-4EB5-ACFC-822BF360BB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9A5CE8-1774-47D8-89DF-67AF0D595D8F}"/>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6" name="Espace réservé du pied de page 5">
            <a:extLst>
              <a:ext uri="{FF2B5EF4-FFF2-40B4-BE49-F238E27FC236}">
                <a16:creationId xmlns:a16="http://schemas.microsoft.com/office/drawing/2014/main" id="{A119B6BC-25AD-4481-91AB-A1EBF93B32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753491-C12A-4DDF-8830-C841FCC2B8B9}"/>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310478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D680A-B6D0-484F-879F-6863F5F456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4696F48-5824-471E-A6B4-951D2D932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0F571A-EE56-4199-9D7E-F3595B7B2A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E5CF234-0033-4433-A4CA-5B74C406C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18D8BCA-E724-4395-A4B8-1BDDA46062F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51CF29-B00F-4EAC-9BF4-23DA4E727860}"/>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8" name="Espace réservé du pied de page 7">
            <a:extLst>
              <a:ext uri="{FF2B5EF4-FFF2-40B4-BE49-F238E27FC236}">
                <a16:creationId xmlns:a16="http://schemas.microsoft.com/office/drawing/2014/main" id="{8C0C64EF-7E7B-43CA-88A6-7D5FF13D9B8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CC70FD9-6D4C-4597-9875-BAF30FE95571}"/>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423323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C9F0B-4AA8-4054-B62F-1ED3469A45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14C692-48D5-421F-8992-BB3F73139E58}"/>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4" name="Espace réservé du pied de page 3">
            <a:extLst>
              <a:ext uri="{FF2B5EF4-FFF2-40B4-BE49-F238E27FC236}">
                <a16:creationId xmlns:a16="http://schemas.microsoft.com/office/drawing/2014/main" id="{D526CCB2-1B60-4319-A842-0906EC92C3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C4166FE-3948-4A11-ABA0-F0E2333BA62F}"/>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221429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F36626-E123-4699-A88B-AA4D3F57B86C}"/>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3" name="Espace réservé du pied de page 2">
            <a:extLst>
              <a:ext uri="{FF2B5EF4-FFF2-40B4-BE49-F238E27FC236}">
                <a16:creationId xmlns:a16="http://schemas.microsoft.com/office/drawing/2014/main" id="{81020AE0-E022-4767-8D7D-8FE88C7B8EF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C07D4A1-2205-4CA5-A187-352CB3742474}"/>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11762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D0200E-D1AF-4C26-B7E5-62D03B289E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EBBAA1A-6B5A-4BE5-8F84-FF6A8937A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30692D8-F252-4A23-B663-60ED2A012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928F779-09EF-4861-AA8E-52EC9FD62D5D}"/>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6" name="Espace réservé du pied de page 5">
            <a:extLst>
              <a:ext uri="{FF2B5EF4-FFF2-40B4-BE49-F238E27FC236}">
                <a16:creationId xmlns:a16="http://schemas.microsoft.com/office/drawing/2014/main" id="{F4636F9E-7D81-40D1-B67E-BA353D4770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0C72BC-245F-4E7D-B7CB-254C52431F57}"/>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400454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981BE-8E2B-4D48-A5AD-B87A6827ED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6CB76F2-E090-4202-ABC9-A2BEBA433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E1C605-EA61-4240-BBBD-C78541F9E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35EA6A-69E9-41D8-83DE-C8240D99F246}"/>
              </a:ext>
            </a:extLst>
          </p:cNvPr>
          <p:cNvSpPr>
            <a:spLocks noGrp="1"/>
          </p:cNvSpPr>
          <p:nvPr>
            <p:ph type="dt" sz="half" idx="10"/>
          </p:nvPr>
        </p:nvSpPr>
        <p:spPr/>
        <p:txBody>
          <a:bodyPr/>
          <a:lstStyle/>
          <a:p>
            <a:fld id="{A5626745-DBA1-4E47-AEC7-FCF6EB267E53}" type="datetimeFigureOut">
              <a:rPr lang="fr-FR" smtClean="0"/>
              <a:t>04/05/2022</a:t>
            </a:fld>
            <a:endParaRPr lang="fr-FR"/>
          </a:p>
        </p:txBody>
      </p:sp>
      <p:sp>
        <p:nvSpPr>
          <p:cNvPr id="6" name="Espace réservé du pied de page 5">
            <a:extLst>
              <a:ext uri="{FF2B5EF4-FFF2-40B4-BE49-F238E27FC236}">
                <a16:creationId xmlns:a16="http://schemas.microsoft.com/office/drawing/2014/main" id="{21A9DA16-754F-49F3-9254-A274BAB67A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38E285-D07D-4421-A442-ACFC1467859A}"/>
              </a:ext>
            </a:extLst>
          </p:cNvPr>
          <p:cNvSpPr>
            <a:spLocks noGrp="1"/>
          </p:cNvSpPr>
          <p:nvPr>
            <p:ph type="sldNum" sz="quarter" idx="12"/>
          </p:nvPr>
        </p:nvSpPr>
        <p:spPr/>
        <p:txBody>
          <a:bodyPr/>
          <a:lstStyle/>
          <a:p>
            <a:fld id="{34E19E13-5CEC-488F-B030-C37872C37946}" type="slidenum">
              <a:rPr lang="fr-FR" smtClean="0"/>
              <a:t>‹N°›</a:t>
            </a:fld>
            <a:endParaRPr lang="fr-FR"/>
          </a:p>
        </p:txBody>
      </p:sp>
    </p:spTree>
    <p:extLst>
      <p:ext uri="{BB962C8B-B14F-4D97-AF65-F5344CB8AC3E}">
        <p14:creationId xmlns:p14="http://schemas.microsoft.com/office/powerpoint/2010/main" val="480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963A70-25C3-479D-B9F0-323A22399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1AE253-1794-4478-BC5F-CEB18959E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110480-4859-49F7-863F-266FE5FE3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26745-DBA1-4E47-AEC7-FCF6EB267E53}" type="datetimeFigureOut">
              <a:rPr lang="fr-FR" smtClean="0"/>
              <a:t>04/05/2022</a:t>
            </a:fld>
            <a:endParaRPr lang="fr-FR"/>
          </a:p>
        </p:txBody>
      </p:sp>
      <p:sp>
        <p:nvSpPr>
          <p:cNvPr id="5" name="Espace réservé du pied de page 4">
            <a:extLst>
              <a:ext uri="{FF2B5EF4-FFF2-40B4-BE49-F238E27FC236}">
                <a16:creationId xmlns:a16="http://schemas.microsoft.com/office/drawing/2014/main" id="{89F54D98-129E-47ED-9DC9-BDCF14177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92E8FD8-EA6F-47AE-96A5-3285E3C1C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19E13-5CEC-488F-B030-C37872C37946}" type="slidenum">
              <a:rPr lang="fr-FR" smtClean="0"/>
              <a:t>‹N°›</a:t>
            </a:fld>
            <a:endParaRPr lang="fr-FR"/>
          </a:p>
        </p:txBody>
      </p:sp>
    </p:spTree>
    <p:extLst>
      <p:ext uri="{BB962C8B-B14F-4D97-AF65-F5344CB8AC3E}">
        <p14:creationId xmlns:p14="http://schemas.microsoft.com/office/powerpoint/2010/main" val="202620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53D39-EB74-49EB-BCC2-E23A4CB80387}"/>
              </a:ext>
            </a:extLst>
          </p:cNvPr>
          <p:cNvSpPr>
            <a:spLocks noGrp="1"/>
          </p:cNvSpPr>
          <p:nvPr>
            <p:ph type="ctrTitle"/>
          </p:nvPr>
        </p:nvSpPr>
        <p:spPr/>
        <p:txBody>
          <a:bodyPr>
            <a:normAutofit fontScale="90000"/>
          </a:bodyPr>
          <a:lstStyle/>
          <a:p>
            <a:r>
              <a:rPr lang="fr-FR" b="1" dirty="0">
                <a:solidFill>
                  <a:srgbClr val="FFC000"/>
                </a:solidFill>
              </a:rPr>
              <a:t>PROJET CARDIE : SPORT ET CINEMA, LUTTE CONTRE LES DISCRIMINATIONS.</a:t>
            </a:r>
          </a:p>
        </p:txBody>
      </p:sp>
      <p:sp>
        <p:nvSpPr>
          <p:cNvPr id="3" name="Sous-titre 2">
            <a:extLst>
              <a:ext uri="{FF2B5EF4-FFF2-40B4-BE49-F238E27FC236}">
                <a16:creationId xmlns:a16="http://schemas.microsoft.com/office/drawing/2014/main" id="{C191689F-509C-4C85-8721-3C1B74278F7B}"/>
              </a:ext>
            </a:extLst>
          </p:cNvPr>
          <p:cNvSpPr>
            <a:spLocks noGrp="1"/>
          </p:cNvSpPr>
          <p:nvPr>
            <p:ph type="subTitle" idx="1"/>
          </p:nvPr>
        </p:nvSpPr>
        <p:spPr/>
        <p:txBody>
          <a:bodyPr/>
          <a:lstStyle/>
          <a:p>
            <a:r>
              <a:rPr lang="fr-FR" dirty="0">
                <a:solidFill>
                  <a:srgbClr val="92D050"/>
                </a:solidFill>
              </a:rPr>
              <a:t>UN PROJET EN CO-INTERVENTION SUR LE NIVEAU SIXIEME.</a:t>
            </a:r>
          </a:p>
          <a:p>
            <a:endParaRPr lang="fr-FR" dirty="0">
              <a:solidFill>
                <a:srgbClr val="92D050"/>
              </a:solidFill>
            </a:endParaRPr>
          </a:p>
        </p:txBody>
      </p:sp>
    </p:spTree>
    <p:extLst>
      <p:ext uri="{BB962C8B-B14F-4D97-AF65-F5344CB8AC3E}">
        <p14:creationId xmlns:p14="http://schemas.microsoft.com/office/powerpoint/2010/main" val="32609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0793B-CF58-4DEC-A362-BFA28BAADD45}"/>
              </a:ext>
            </a:extLst>
          </p:cNvPr>
          <p:cNvSpPr>
            <a:spLocks noGrp="1"/>
          </p:cNvSpPr>
          <p:nvPr>
            <p:ph type="title"/>
          </p:nvPr>
        </p:nvSpPr>
        <p:spPr/>
        <p:txBody>
          <a:bodyPr>
            <a:normAutofit fontScale="90000"/>
          </a:bodyPr>
          <a:lstStyle/>
          <a:p>
            <a:r>
              <a:rPr lang="fr-FR" dirty="0">
                <a:solidFill>
                  <a:srgbClr val="FFC000"/>
                </a:solidFill>
              </a:rPr>
              <a:t>Silence plateau, on tourne ! Une façon de travailler différente qui intéresse petits et grands…</a:t>
            </a:r>
          </a:p>
        </p:txBody>
      </p:sp>
      <p:pic>
        <p:nvPicPr>
          <p:cNvPr id="5" name="Espace réservé du contenu 4">
            <a:extLst>
              <a:ext uri="{FF2B5EF4-FFF2-40B4-BE49-F238E27FC236}">
                <a16:creationId xmlns:a16="http://schemas.microsoft.com/office/drawing/2014/main" id="{D1118BA0-2DBA-4EC5-B98B-18E42C825F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168" y="1825625"/>
            <a:ext cx="4349664" cy="4351338"/>
          </a:xfrm>
        </p:spPr>
      </p:pic>
    </p:spTree>
    <p:extLst>
      <p:ext uri="{BB962C8B-B14F-4D97-AF65-F5344CB8AC3E}">
        <p14:creationId xmlns:p14="http://schemas.microsoft.com/office/powerpoint/2010/main" val="76722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B599A-E6E2-4253-A61A-32859222BB3B}"/>
              </a:ext>
            </a:extLst>
          </p:cNvPr>
          <p:cNvSpPr>
            <a:spLocks noGrp="1"/>
          </p:cNvSpPr>
          <p:nvPr>
            <p:ph type="title"/>
          </p:nvPr>
        </p:nvSpPr>
        <p:spPr/>
        <p:txBody>
          <a:bodyPr/>
          <a:lstStyle/>
          <a:p>
            <a:r>
              <a:rPr lang="fr-FR" dirty="0">
                <a:solidFill>
                  <a:srgbClr val="FFC000"/>
                </a:solidFill>
              </a:rPr>
              <a:t>Devant ou derrière la caméra? On hésite…</a:t>
            </a:r>
          </a:p>
        </p:txBody>
      </p:sp>
      <p:pic>
        <p:nvPicPr>
          <p:cNvPr id="5" name="Espace réservé du contenu 4">
            <a:extLst>
              <a:ext uri="{FF2B5EF4-FFF2-40B4-BE49-F238E27FC236}">
                <a16:creationId xmlns:a16="http://schemas.microsoft.com/office/drawing/2014/main" id="{0ED36110-679B-428B-8C36-74B73D77C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995" y="1825625"/>
            <a:ext cx="5798009" cy="4351338"/>
          </a:xfrm>
        </p:spPr>
      </p:pic>
    </p:spTree>
    <p:extLst>
      <p:ext uri="{BB962C8B-B14F-4D97-AF65-F5344CB8AC3E}">
        <p14:creationId xmlns:p14="http://schemas.microsoft.com/office/powerpoint/2010/main" val="26769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3FC58-4F50-4D9C-B331-0978EA596840}"/>
              </a:ext>
            </a:extLst>
          </p:cNvPr>
          <p:cNvSpPr>
            <a:spLocks noGrp="1"/>
          </p:cNvSpPr>
          <p:nvPr>
            <p:ph type="title"/>
          </p:nvPr>
        </p:nvSpPr>
        <p:spPr/>
        <p:txBody>
          <a:bodyPr/>
          <a:lstStyle/>
          <a:p>
            <a:r>
              <a:rPr lang="fr-FR" dirty="0">
                <a:solidFill>
                  <a:srgbClr val="FFC000"/>
                </a:solidFill>
              </a:rPr>
              <a:t>On explique le projet au Principal et au Principal-Adjoint venus nous voir travailler.</a:t>
            </a:r>
          </a:p>
        </p:txBody>
      </p:sp>
      <p:pic>
        <p:nvPicPr>
          <p:cNvPr id="5" name="Espace réservé du contenu 4">
            <a:extLst>
              <a:ext uri="{FF2B5EF4-FFF2-40B4-BE49-F238E27FC236}">
                <a16:creationId xmlns:a16="http://schemas.microsoft.com/office/drawing/2014/main" id="{486A09BD-EF39-4E5C-91F2-B698F1273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995" y="1825625"/>
            <a:ext cx="5798009" cy="4351338"/>
          </a:xfrm>
        </p:spPr>
      </p:pic>
    </p:spTree>
    <p:extLst>
      <p:ext uri="{BB962C8B-B14F-4D97-AF65-F5344CB8AC3E}">
        <p14:creationId xmlns:p14="http://schemas.microsoft.com/office/powerpoint/2010/main" val="336659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DA9BC-2E9A-444E-9F96-B63E0E745881}"/>
              </a:ext>
            </a:extLst>
          </p:cNvPr>
          <p:cNvSpPr>
            <a:spLocks noGrp="1"/>
          </p:cNvSpPr>
          <p:nvPr>
            <p:ph type="title"/>
          </p:nvPr>
        </p:nvSpPr>
        <p:spPr/>
        <p:txBody>
          <a:bodyPr/>
          <a:lstStyle/>
          <a:p>
            <a:r>
              <a:rPr lang="fr-FR" dirty="0">
                <a:solidFill>
                  <a:srgbClr val="FFC000"/>
                </a:solidFill>
              </a:rPr>
              <a:t>Exemple d’une portion de story </a:t>
            </a:r>
            <a:r>
              <a:rPr lang="fr-FR" dirty="0" err="1">
                <a:solidFill>
                  <a:srgbClr val="FFC000"/>
                </a:solidFill>
              </a:rPr>
              <a:t>board</a:t>
            </a:r>
            <a:r>
              <a:rPr lang="fr-FR" dirty="0">
                <a:solidFill>
                  <a:srgbClr val="FFC000"/>
                </a:solidFill>
              </a:rPr>
              <a:t>…</a:t>
            </a:r>
          </a:p>
        </p:txBody>
      </p:sp>
      <p:pic>
        <p:nvPicPr>
          <p:cNvPr id="5" name="Espace réservé du contenu 4">
            <a:extLst>
              <a:ext uri="{FF2B5EF4-FFF2-40B4-BE49-F238E27FC236}">
                <a16:creationId xmlns:a16="http://schemas.microsoft.com/office/drawing/2014/main" id="{A3C4AAA8-E116-4D2D-86AF-AD2B21A9E3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134536" y="632625"/>
            <a:ext cx="4667250" cy="7053246"/>
          </a:xfrm>
        </p:spPr>
      </p:pic>
    </p:spTree>
    <p:extLst>
      <p:ext uri="{BB962C8B-B14F-4D97-AF65-F5344CB8AC3E}">
        <p14:creationId xmlns:p14="http://schemas.microsoft.com/office/powerpoint/2010/main" val="406065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6F584-3724-4800-8216-D48A5ED670FD}"/>
              </a:ext>
            </a:extLst>
          </p:cNvPr>
          <p:cNvSpPr>
            <a:spLocks noGrp="1"/>
          </p:cNvSpPr>
          <p:nvPr>
            <p:ph type="title"/>
          </p:nvPr>
        </p:nvSpPr>
        <p:spPr/>
        <p:txBody>
          <a:bodyPr/>
          <a:lstStyle/>
          <a:p>
            <a:r>
              <a:rPr lang="fr-FR" dirty="0">
                <a:solidFill>
                  <a:srgbClr val="FFC000"/>
                </a:solidFill>
              </a:rPr>
              <a:t>Et après?</a:t>
            </a:r>
          </a:p>
        </p:txBody>
      </p:sp>
      <p:sp>
        <p:nvSpPr>
          <p:cNvPr id="3" name="Espace réservé du contenu 2">
            <a:extLst>
              <a:ext uri="{FF2B5EF4-FFF2-40B4-BE49-F238E27FC236}">
                <a16:creationId xmlns:a16="http://schemas.microsoft.com/office/drawing/2014/main" id="{CC94B75B-CB70-48DE-8EBE-1AE78E5D1BAF}"/>
              </a:ext>
            </a:extLst>
          </p:cNvPr>
          <p:cNvSpPr>
            <a:spLocks noGrp="1"/>
          </p:cNvSpPr>
          <p:nvPr>
            <p:ph idx="1"/>
          </p:nvPr>
        </p:nvSpPr>
        <p:spPr>
          <a:xfrm>
            <a:off x="725466" y="1392245"/>
            <a:ext cx="10515600" cy="4164567"/>
          </a:xfrm>
        </p:spPr>
        <p:txBody>
          <a:bodyPr/>
          <a:lstStyle/>
          <a:p>
            <a:pPr marL="0" indent="0">
              <a:buNone/>
            </a:pPr>
            <a:r>
              <a:rPr lang="fr-FR" dirty="0">
                <a:solidFill>
                  <a:srgbClr val="92D050"/>
                </a:solidFill>
              </a:rPr>
              <a:t>Nous ne sommes pas au bout de l’année… Nous envisageons un échange avec une classe primaire des environs qui viendrait visionner le film et voir un spectacle de la section Arts du cirque du collège.</a:t>
            </a:r>
          </a:p>
        </p:txBody>
      </p:sp>
      <p:pic>
        <p:nvPicPr>
          <p:cNvPr id="5122" name="Picture 2" descr="Résultat d’images pour image élèves  petite section">
            <a:extLst>
              <a:ext uri="{FF2B5EF4-FFF2-40B4-BE49-F238E27FC236}">
                <a16:creationId xmlns:a16="http://schemas.microsoft.com/office/drawing/2014/main" id="{F26C5147-ADF7-46EF-9F48-1664C6DE9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641" y="2617940"/>
            <a:ext cx="3845491" cy="350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9CBC4-1303-4DCB-97EC-48EB03E1C10D}"/>
              </a:ext>
            </a:extLst>
          </p:cNvPr>
          <p:cNvSpPr>
            <a:spLocks noGrp="1"/>
          </p:cNvSpPr>
          <p:nvPr>
            <p:ph type="title"/>
          </p:nvPr>
        </p:nvSpPr>
        <p:spPr/>
        <p:txBody>
          <a:bodyPr/>
          <a:lstStyle/>
          <a:p>
            <a:r>
              <a:rPr lang="fr-FR" dirty="0">
                <a:solidFill>
                  <a:srgbClr val="FFC000"/>
                </a:solidFill>
              </a:rPr>
              <a:t>Qui encadre ce projet?</a:t>
            </a:r>
          </a:p>
        </p:txBody>
      </p:sp>
      <p:sp>
        <p:nvSpPr>
          <p:cNvPr id="3" name="Espace réservé du contenu 2">
            <a:extLst>
              <a:ext uri="{FF2B5EF4-FFF2-40B4-BE49-F238E27FC236}">
                <a16:creationId xmlns:a16="http://schemas.microsoft.com/office/drawing/2014/main" id="{C1E3317F-CC0E-40D2-A81E-8CB567224A03}"/>
              </a:ext>
            </a:extLst>
          </p:cNvPr>
          <p:cNvSpPr>
            <a:spLocks noGrp="1"/>
          </p:cNvSpPr>
          <p:nvPr>
            <p:ph idx="1"/>
          </p:nvPr>
        </p:nvSpPr>
        <p:spPr>
          <a:xfrm>
            <a:off x="299581" y="1859361"/>
            <a:ext cx="10515600" cy="22329658"/>
          </a:xfrm>
        </p:spPr>
        <p:txBody>
          <a:bodyPr/>
          <a:lstStyle/>
          <a:p>
            <a:pPr marL="0" indent="0">
              <a:buNone/>
            </a:pPr>
            <a:r>
              <a:rPr lang="fr-FR" dirty="0">
                <a:solidFill>
                  <a:srgbClr val="92D050"/>
                </a:solidFill>
              </a:rPr>
              <a:t>Mme BONNAUD, professeur de Français.			</a:t>
            </a:r>
          </a:p>
          <a:p>
            <a:pPr marL="0" indent="0">
              <a:buNone/>
            </a:pPr>
            <a:endParaRPr lang="fr-FR" dirty="0">
              <a:solidFill>
                <a:srgbClr val="92D050"/>
              </a:solidFill>
            </a:endParaRPr>
          </a:p>
          <a:p>
            <a:pPr marL="0" indent="0">
              <a:buNone/>
            </a:pPr>
            <a:r>
              <a:rPr lang="fr-FR" dirty="0">
                <a:solidFill>
                  <a:srgbClr val="92D050"/>
                </a:solidFill>
              </a:rPr>
              <a:t>Mme FROMENT, professeur d’EPS.</a:t>
            </a:r>
          </a:p>
          <a:p>
            <a:pPr marL="0" indent="0">
              <a:buNone/>
            </a:pPr>
            <a:endParaRPr lang="fr-FR" dirty="0">
              <a:solidFill>
                <a:srgbClr val="92D050"/>
              </a:solidFill>
            </a:endParaRPr>
          </a:p>
          <a:p>
            <a:pPr marL="0" indent="0">
              <a:buNone/>
            </a:pPr>
            <a:endParaRPr lang="fr-FR" dirty="0">
              <a:solidFill>
                <a:srgbClr val="92D050"/>
              </a:solidFill>
            </a:endParaRPr>
          </a:p>
          <a:p>
            <a:pPr marL="0" indent="0">
              <a:buNone/>
            </a:pPr>
            <a:endParaRPr lang="fr-FR" dirty="0">
              <a:solidFill>
                <a:srgbClr val="92D050"/>
              </a:solidFill>
            </a:endParaRPr>
          </a:p>
          <a:p>
            <a:pPr marL="0" indent="0">
              <a:buNone/>
            </a:pPr>
            <a:endParaRPr lang="fr-FR" dirty="0">
              <a:solidFill>
                <a:srgbClr val="92D050"/>
              </a:solidFill>
            </a:endParaRPr>
          </a:p>
          <a:p>
            <a:pPr marL="0" indent="0">
              <a:buNone/>
            </a:pPr>
            <a:r>
              <a:rPr lang="fr-FR" dirty="0">
                <a:solidFill>
                  <a:srgbClr val="92D050"/>
                </a:solidFill>
              </a:rPr>
              <a:t>Mme MICHEL, professeur d’Arts Plastiques.</a:t>
            </a:r>
          </a:p>
        </p:txBody>
      </p:sp>
      <p:pic>
        <p:nvPicPr>
          <p:cNvPr id="5" name="Image 4">
            <a:extLst>
              <a:ext uri="{FF2B5EF4-FFF2-40B4-BE49-F238E27FC236}">
                <a16:creationId xmlns:a16="http://schemas.microsoft.com/office/drawing/2014/main" id="{45DA7A4A-00AC-4490-B066-80C230CFA05C}"/>
              </a:ext>
            </a:extLst>
          </p:cNvPr>
          <p:cNvPicPr>
            <a:picLocks noChangeAspect="1"/>
          </p:cNvPicPr>
          <p:nvPr/>
        </p:nvPicPr>
        <p:blipFill>
          <a:blip r:embed="rId2"/>
          <a:stretch>
            <a:fillRect/>
          </a:stretch>
        </p:blipFill>
        <p:spPr>
          <a:xfrm>
            <a:off x="1817318" y="3532339"/>
            <a:ext cx="2779734" cy="1615857"/>
          </a:xfrm>
          <a:prstGeom prst="rect">
            <a:avLst/>
          </a:prstGeom>
        </p:spPr>
      </p:pic>
      <p:pic>
        <p:nvPicPr>
          <p:cNvPr id="1036" name="Picture 12" descr="Afficher l’image source">
            <a:extLst>
              <a:ext uri="{FF2B5EF4-FFF2-40B4-BE49-F238E27FC236}">
                <a16:creationId xmlns:a16="http://schemas.microsoft.com/office/drawing/2014/main" id="{63CEF6FF-3666-41E3-99A0-3535E8B3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362" y="4246323"/>
            <a:ext cx="3820438" cy="23674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ficher l’image source">
            <a:extLst>
              <a:ext uri="{FF2B5EF4-FFF2-40B4-BE49-F238E27FC236}">
                <a16:creationId xmlns:a16="http://schemas.microsoft.com/office/drawing/2014/main" id="{9E188425-D401-4081-9477-45BA7FE49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002" y="571500"/>
            <a:ext cx="2379945" cy="296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4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FF0B4-8186-4DD6-9E6F-FD55143654D1}"/>
              </a:ext>
            </a:extLst>
          </p:cNvPr>
          <p:cNvSpPr>
            <a:spLocks noGrp="1"/>
          </p:cNvSpPr>
          <p:nvPr>
            <p:ph type="title"/>
          </p:nvPr>
        </p:nvSpPr>
        <p:spPr/>
        <p:txBody>
          <a:bodyPr/>
          <a:lstStyle/>
          <a:p>
            <a:r>
              <a:rPr lang="fr-FR" dirty="0">
                <a:solidFill>
                  <a:srgbClr val="FFC000"/>
                </a:solidFill>
              </a:rPr>
              <a:t>Qui est concerné par ce projet?</a:t>
            </a:r>
          </a:p>
        </p:txBody>
      </p:sp>
      <p:sp>
        <p:nvSpPr>
          <p:cNvPr id="3" name="Espace réservé du contenu 2">
            <a:extLst>
              <a:ext uri="{FF2B5EF4-FFF2-40B4-BE49-F238E27FC236}">
                <a16:creationId xmlns:a16="http://schemas.microsoft.com/office/drawing/2014/main" id="{CD70C437-6C07-4752-828A-03F49E186B9E}"/>
              </a:ext>
            </a:extLst>
          </p:cNvPr>
          <p:cNvSpPr>
            <a:spLocks noGrp="1"/>
          </p:cNvSpPr>
          <p:nvPr>
            <p:ph idx="1"/>
          </p:nvPr>
        </p:nvSpPr>
        <p:spPr>
          <a:xfrm>
            <a:off x="838200" y="1825625"/>
            <a:ext cx="20276800" cy="7842648"/>
          </a:xfrm>
        </p:spPr>
        <p:txBody>
          <a:bodyPr/>
          <a:lstStyle/>
          <a:p>
            <a:r>
              <a:rPr lang="fr-FR" dirty="0">
                <a:solidFill>
                  <a:srgbClr val="92D050"/>
                </a:solidFill>
              </a:rPr>
              <a:t>Une classe de sixième dans laquelle les trois professeurs enseignent.</a:t>
            </a:r>
          </a:p>
          <a:p>
            <a:endParaRPr lang="fr-FR" dirty="0">
              <a:solidFill>
                <a:srgbClr val="92D050"/>
              </a:solidFill>
            </a:endParaRPr>
          </a:p>
          <a:p>
            <a:endParaRPr lang="fr-FR" dirty="0">
              <a:solidFill>
                <a:srgbClr val="92D050"/>
              </a:solidFill>
            </a:endParaRPr>
          </a:p>
        </p:txBody>
      </p:sp>
      <p:pic>
        <p:nvPicPr>
          <p:cNvPr id="2052" name="Picture 4" descr="Afficher l’image source">
            <a:extLst>
              <a:ext uri="{FF2B5EF4-FFF2-40B4-BE49-F238E27FC236}">
                <a16:creationId xmlns:a16="http://schemas.microsoft.com/office/drawing/2014/main" id="{D84D1639-121E-4AED-B1E7-147BD1B7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425" y="2768600"/>
            <a:ext cx="38671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9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99D86-7D4B-45E6-B422-F4444EB9555B}"/>
              </a:ext>
            </a:extLst>
          </p:cNvPr>
          <p:cNvSpPr>
            <a:spLocks noGrp="1"/>
          </p:cNvSpPr>
          <p:nvPr>
            <p:ph type="title"/>
          </p:nvPr>
        </p:nvSpPr>
        <p:spPr/>
        <p:txBody>
          <a:bodyPr/>
          <a:lstStyle/>
          <a:p>
            <a:r>
              <a:rPr lang="fr-FR" dirty="0">
                <a:solidFill>
                  <a:srgbClr val="FFC000"/>
                </a:solidFill>
              </a:rPr>
              <a:t>Quand a lieu ce projet? Qu’est-ce qu’on y fait concrètement?</a:t>
            </a:r>
          </a:p>
        </p:txBody>
      </p:sp>
      <p:sp>
        <p:nvSpPr>
          <p:cNvPr id="3" name="Espace réservé du contenu 2">
            <a:extLst>
              <a:ext uri="{FF2B5EF4-FFF2-40B4-BE49-F238E27FC236}">
                <a16:creationId xmlns:a16="http://schemas.microsoft.com/office/drawing/2014/main" id="{1366E744-37E6-4719-A653-A53B278EB8AD}"/>
              </a:ext>
            </a:extLst>
          </p:cNvPr>
          <p:cNvSpPr>
            <a:spLocks noGrp="1"/>
          </p:cNvSpPr>
          <p:nvPr>
            <p:ph idx="1"/>
          </p:nvPr>
        </p:nvSpPr>
        <p:spPr>
          <a:xfrm>
            <a:off x="838200" y="1825625"/>
            <a:ext cx="10515600" cy="4828044"/>
          </a:xfrm>
        </p:spPr>
        <p:txBody>
          <a:bodyPr/>
          <a:lstStyle/>
          <a:p>
            <a:pPr marL="0" indent="0">
              <a:buNone/>
            </a:pPr>
            <a:r>
              <a:rPr lang="fr-FR" dirty="0">
                <a:solidFill>
                  <a:srgbClr val="92D050"/>
                </a:solidFill>
              </a:rPr>
              <a:t>Il s’étale sur l’année scolaire, au fil des cours.</a:t>
            </a:r>
          </a:p>
          <a:p>
            <a:pPr marL="0" indent="0">
              <a:buNone/>
            </a:pPr>
            <a:r>
              <a:rPr lang="fr-FR" dirty="0" err="1">
                <a:solidFill>
                  <a:srgbClr val="92D050"/>
                </a:solidFill>
              </a:rPr>
              <a:t>Etape</a:t>
            </a:r>
            <a:r>
              <a:rPr lang="fr-FR" dirty="0">
                <a:solidFill>
                  <a:srgbClr val="92D050"/>
                </a:solidFill>
              </a:rPr>
              <a:t> 1 : en Français , de La Toussaint à Noël.</a:t>
            </a:r>
          </a:p>
          <a:p>
            <a:pPr marL="0" indent="0">
              <a:buNone/>
            </a:pPr>
            <a:r>
              <a:rPr lang="fr-FR" dirty="0">
                <a:solidFill>
                  <a:srgbClr val="92D050"/>
                </a:solidFill>
              </a:rPr>
              <a:t>-Travail sur le vocabulaire : qu’est-ce que la discrimination?</a:t>
            </a:r>
          </a:p>
          <a:p>
            <a:pPr marL="0" indent="0">
              <a:buNone/>
            </a:pPr>
            <a:r>
              <a:rPr lang="fr-FR" dirty="0">
                <a:solidFill>
                  <a:srgbClr val="92D050"/>
                </a:solidFill>
              </a:rPr>
              <a:t>-</a:t>
            </a:r>
            <a:r>
              <a:rPr lang="fr-FR" dirty="0" err="1">
                <a:solidFill>
                  <a:srgbClr val="92D050"/>
                </a:solidFill>
              </a:rPr>
              <a:t>Etude</a:t>
            </a:r>
            <a:r>
              <a:rPr lang="fr-FR" dirty="0">
                <a:solidFill>
                  <a:srgbClr val="92D050"/>
                </a:solidFill>
              </a:rPr>
              <a:t> de l’image : courts spots sur la discrimination.</a:t>
            </a:r>
          </a:p>
          <a:p>
            <a:pPr marL="0" indent="0">
              <a:buNone/>
            </a:pPr>
            <a:r>
              <a:rPr lang="fr-FR" dirty="0">
                <a:solidFill>
                  <a:srgbClr val="92D050"/>
                </a:solidFill>
              </a:rPr>
              <a:t>-</a:t>
            </a:r>
            <a:r>
              <a:rPr lang="fr-FR" dirty="0" err="1">
                <a:solidFill>
                  <a:srgbClr val="92D050"/>
                </a:solidFill>
              </a:rPr>
              <a:t>Etude</a:t>
            </a:r>
            <a:r>
              <a:rPr lang="fr-FR" dirty="0">
                <a:solidFill>
                  <a:srgbClr val="92D050"/>
                </a:solidFill>
              </a:rPr>
              <a:t> de la mise en page d’une saynète.</a:t>
            </a:r>
          </a:p>
          <a:p>
            <a:pPr marL="0" indent="0">
              <a:buNone/>
            </a:pPr>
            <a:r>
              <a:rPr lang="fr-FR" dirty="0">
                <a:solidFill>
                  <a:srgbClr val="92D050"/>
                </a:solidFill>
              </a:rPr>
              <a:t>-</a:t>
            </a:r>
            <a:r>
              <a:rPr lang="fr-FR" dirty="0" err="1">
                <a:solidFill>
                  <a:srgbClr val="92D050"/>
                </a:solidFill>
              </a:rPr>
              <a:t>Ecriture</a:t>
            </a:r>
            <a:r>
              <a:rPr lang="fr-FR" dirty="0">
                <a:solidFill>
                  <a:srgbClr val="92D050"/>
                </a:solidFill>
              </a:rPr>
              <a:t> collective de saynètes sur différents types de discriminations.</a:t>
            </a:r>
          </a:p>
          <a:p>
            <a:endParaRPr lang="fr-FR" dirty="0">
              <a:solidFill>
                <a:srgbClr val="92D050"/>
              </a:solidFill>
            </a:endParaRPr>
          </a:p>
          <a:p>
            <a:endParaRPr lang="fr-FR" dirty="0">
              <a:solidFill>
                <a:srgbClr val="92D050"/>
              </a:solidFill>
            </a:endParaRPr>
          </a:p>
        </p:txBody>
      </p:sp>
      <p:pic>
        <p:nvPicPr>
          <p:cNvPr id="3080" name="Picture 8" descr="Résultat d’images pour dessin discrimination">
            <a:extLst>
              <a:ext uri="{FF2B5EF4-FFF2-40B4-BE49-F238E27FC236}">
                <a16:creationId xmlns:a16="http://schemas.microsoft.com/office/drawing/2014/main" id="{36453F55-329B-4DF4-8912-8761F0A05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585" y="4939169"/>
            <a:ext cx="10953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6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C14DD-C410-4EBA-9D8D-BD8FE82449D0}"/>
              </a:ext>
            </a:extLst>
          </p:cNvPr>
          <p:cNvSpPr>
            <a:spLocks noGrp="1"/>
          </p:cNvSpPr>
          <p:nvPr>
            <p:ph type="title"/>
          </p:nvPr>
        </p:nvSpPr>
        <p:spPr/>
        <p:txBody>
          <a:bodyPr/>
          <a:lstStyle/>
          <a:p>
            <a:r>
              <a:rPr lang="fr-FR" dirty="0">
                <a:solidFill>
                  <a:srgbClr val="FFC000"/>
                </a:solidFill>
              </a:rPr>
              <a:t>Exemple d’une portion d’écriture collective…</a:t>
            </a:r>
          </a:p>
        </p:txBody>
      </p:sp>
      <p:sp>
        <p:nvSpPr>
          <p:cNvPr id="3" name="Espace réservé du contenu 2">
            <a:extLst>
              <a:ext uri="{FF2B5EF4-FFF2-40B4-BE49-F238E27FC236}">
                <a16:creationId xmlns:a16="http://schemas.microsoft.com/office/drawing/2014/main" id="{6E90CDDF-D465-4AEF-81AE-CC86E3CF5EE3}"/>
              </a:ext>
            </a:extLst>
          </p:cNvPr>
          <p:cNvSpPr>
            <a:spLocks noGrp="1"/>
          </p:cNvSpPr>
          <p:nvPr>
            <p:ph idx="1"/>
          </p:nvPr>
        </p:nvSpPr>
        <p:spPr/>
        <p:txBody>
          <a:bodyPr>
            <a:normAutofit fontScale="77500" lnSpcReduction="20000"/>
          </a:bodyPr>
          <a:lstStyle/>
          <a:p>
            <a:pPr marL="0" indent="0" algn="just">
              <a:buNone/>
            </a:pPr>
            <a:r>
              <a:rPr lang="fr-FR" sz="1800" b="1" i="1" kern="150" dirty="0">
                <a:effectLst/>
                <a:latin typeface="Liberation Serif"/>
                <a:ea typeface="SimSun" panose="02010600030101010101" pitchFamily="2" charset="-122"/>
                <a:cs typeface="Mangal" panose="02040503050203030202" pitchFamily="18" charset="0"/>
              </a:rPr>
              <a:t>(Dans la cour de récréation du collège, des troisièmes se moquent d'un sixième…)</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0070C0"/>
                </a:solidFill>
                <a:effectLst/>
                <a:latin typeface="Liberation Serif"/>
                <a:ea typeface="SimSun" panose="02010600030101010101" pitchFamily="2" charset="-122"/>
                <a:cs typeface="Mangal" panose="02040503050203030202" pitchFamily="18" charset="0"/>
              </a:rPr>
              <a:t>Moqueur n°1 ( en riant ) </a:t>
            </a:r>
            <a:r>
              <a:rPr lang="fr-FR" sz="1800" b="1" i="1" kern="150" dirty="0">
                <a:effectLst/>
                <a:latin typeface="Liberation Serif"/>
                <a:ea typeface="SimSun" panose="02010600030101010101" pitchFamily="2" charset="-122"/>
                <a:cs typeface="Mangal" panose="02040503050203030202" pitchFamily="18" charset="0"/>
              </a:rPr>
              <a:t>: </a:t>
            </a:r>
            <a:r>
              <a:rPr lang="fr-FR" sz="1800" b="1" kern="150" dirty="0">
                <a:effectLst/>
                <a:latin typeface="Liberation Serif"/>
                <a:ea typeface="SimSun" panose="02010600030101010101" pitchFamily="2" charset="-122"/>
                <a:cs typeface="Mangal" panose="02040503050203030202" pitchFamily="18" charset="0"/>
              </a:rPr>
              <a:t>Alors minus, on rentre en 6ème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FF0000"/>
                </a:solidFill>
                <a:effectLst/>
                <a:latin typeface="Liberation Serif"/>
                <a:ea typeface="SimSun" panose="02010600030101010101" pitchFamily="2" charset="-122"/>
                <a:cs typeface="Mangal" panose="02040503050203030202" pitchFamily="18" charset="0"/>
              </a:rPr>
              <a:t>Moqueur n°2 </a:t>
            </a:r>
            <a:r>
              <a:rPr lang="fr-FR" sz="1800" b="1" i="1" kern="150" dirty="0">
                <a:effectLst/>
                <a:latin typeface="Liberation Serif"/>
                <a:ea typeface="SimSun" panose="02010600030101010101" pitchFamily="2" charset="-122"/>
                <a:cs typeface="Mangal" panose="02040503050203030202" pitchFamily="18" charset="0"/>
              </a:rPr>
              <a:t>: </a:t>
            </a:r>
            <a:r>
              <a:rPr lang="fr-FR" sz="1800" b="1" kern="150" dirty="0">
                <a:effectLst/>
                <a:latin typeface="Liberation Serif"/>
                <a:ea typeface="SimSun" panose="02010600030101010101" pitchFamily="2" charset="-122"/>
                <a:cs typeface="Mangal" panose="02040503050203030202" pitchFamily="18" charset="0"/>
              </a:rPr>
              <a:t>T'es trop petit pour être en 6ème, tu devrais être en CE</a:t>
            </a:r>
            <a:r>
              <a:rPr lang="fr-FR" sz="1800" b="1" i="1" kern="150" dirty="0">
                <a:effectLst/>
                <a:latin typeface="Liberation Serif"/>
                <a:ea typeface="SimSun" panose="02010600030101010101" pitchFamily="2" charset="-122"/>
                <a:cs typeface="Mangal" panose="02040503050203030202" pitchFamily="18" charset="0"/>
              </a:rPr>
              <a:t>2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00B050"/>
                </a:solidFill>
                <a:effectLst/>
                <a:latin typeface="Liberation Serif"/>
                <a:ea typeface="SimSun" panose="02010600030101010101" pitchFamily="2" charset="-122"/>
                <a:cs typeface="Mangal" panose="02040503050203030202" pitchFamily="18" charset="0"/>
              </a:rPr>
              <a:t>Victime  ( préférant les ignorer, continuant de parler avec son ami )</a:t>
            </a:r>
            <a:r>
              <a:rPr lang="fr-FR" sz="1800" b="1" i="1" kern="150" dirty="0">
                <a:effectLst/>
                <a:latin typeface="Liberation Serif"/>
                <a:ea typeface="SimSun" panose="02010600030101010101" pitchFamily="2" charset="-122"/>
                <a:cs typeface="Mangal" panose="02040503050203030202" pitchFamily="18" charset="0"/>
              </a:rPr>
              <a:t> : </a:t>
            </a:r>
            <a:r>
              <a:rPr lang="fr-FR" sz="1800" b="1" kern="150" dirty="0">
                <a:effectLst/>
                <a:latin typeface="Liberation Serif"/>
                <a:ea typeface="SimSun" panose="02010600030101010101" pitchFamily="2" charset="-122"/>
                <a:cs typeface="Mangal" panose="02040503050203030202" pitchFamily="18" charset="0"/>
              </a:rPr>
              <a:t>Mercredi, tu ne viendrais pas avec moi te promener au parc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7030A0"/>
                </a:solidFill>
                <a:effectLst/>
                <a:latin typeface="Liberation Serif"/>
                <a:ea typeface="SimSun" panose="02010600030101010101" pitchFamily="2" charset="-122"/>
                <a:cs typeface="Mangal" panose="02040503050203030202" pitchFamily="18" charset="0"/>
              </a:rPr>
              <a:t>L'ami</a:t>
            </a:r>
            <a:r>
              <a:rPr lang="fr-FR" sz="1800" b="1" kern="150" dirty="0">
                <a:solidFill>
                  <a:srgbClr val="7030A0"/>
                </a:solidFill>
                <a:effectLst/>
                <a:latin typeface="Liberation Serif"/>
                <a:ea typeface="SimSun" panose="02010600030101010101" pitchFamily="2" charset="-122"/>
                <a:cs typeface="Mangal" panose="02040503050203030202" pitchFamily="18" charset="0"/>
              </a:rPr>
              <a:t> </a:t>
            </a:r>
            <a:r>
              <a:rPr lang="fr-FR" sz="1800" b="1" i="1" kern="150" dirty="0">
                <a:solidFill>
                  <a:srgbClr val="7030A0"/>
                </a:solidFill>
                <a:effectLst/>
                <a:latin typeface="Liberation Serif"/>
                <a:ea typeface="SimSun" panose="02010600030101010101" pitchFamily="2" charset="-122"/>
                <a:cs typeface="Mangal" panose="02040503050203030202" pitchFamily="18" charset="0"/>
              </a:rPr>
              <a:t>( en colère ) </a:t>
            </a:r>
            <a:r>
              <a:rPr lang="fr-FR" sz="1800" b="1" i="1" kern="150" dirty="0">
                <a:effectLst/>
                <a:latin typeface="Liberation Serif"/>
                <a:ea typeface="SimSun" panose="02010600030101010101" pitchFamily="2" charset="-122"/>
                <a:cs typeface="Mangal" panose="02040503050203030202" pitchFamily="18" charset="0"/>
              </a:rPr>
              <a:t>: </a:t>
            </a:r>
            <a:r>
              <a:rPr lang="fr-FR" sz="1800" b="1" kern="150" dirty="0">
                <a:effectLst/>
                <a:latin typeface="Liberation Serif"/>
                <a:ea typeface="SimSun" panose="02010600030101010101" pitchFamily="2" charset="-122"/>
                <a:cs typeface="Mangal" panose="02040503050203030202" pitchFamily="18" charset="0"/>
              </a:rPr>
              <a:t>Bah, tu dis rien ? (</a:t>
            </a:r>
            <a:r>
              <a:rPr lang="fr-FR" sz="1800" b="1" i="1" kern="150" dirty="0">
                <a:effectLst/>
                <a:latin typeface="Liberation Serif"/>
                <a:ea typeface="SimSun" panose="02010600030101010101" pitchFamily="2" charset="-122"/>
                <a:cs typeface="Mangal" panose="02040503050203030202" pitchFamily="18" charset="0"/>
              </a:rPr>
              <a:t> se tournant vers les moqueurs ) </a:t>
            </a:r>
            <a:r>
              <a:rPr lang="fr-FR" sz="1800" b="1" kern="150" dirty="0">
                <a:effectLst/>
                <a:latin typeface="Liberation Serif"/>
                <a:ea typeface="SimSun" panose="02010600030101010101" pitchFamily="2" charset="-122"/>
                <a:cs typeface="Mangal" panose="02040503050203030202" pitchFamily="18" charset="0"/>
              </a:rPr>
              <a:t>Vous êtes des troisièmes, vous devriez donner l'exemple ! Pourquoi vous vous mettez à deux pour vous moquer d'un plus petit, c'est lâche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0070C0"/>
                </a:solidFill>
                <a:effectLst/>
                <a:latin typeface="Liberation Serif"/>
                <a:ea typeface="SimSun" panose="02010600030101010101" pitchFamily="2" charset="-122"/>
                <a:cs typeface="Mangal" panose="02040503050203030202" pitchFamily="18" charset="0"/>
              </a:rPr>
              <a:t>Moqueur n°1 ( poussant l'ami </a:t>
            </a:r>
            <a:r>
              <a:rPr lang="fr-FR" sz="1800" b="1" i="1" kern="150" dirty="0">
                <a:effectLst/>
                <a:latin typeface="Liberation Serif"/>
                <a:ea typeface="SimSun" panose="02010600030101010101" pitchFamily="2" charset="-122"/>
                <a:cs typeface="Mangal" panose="02040503050203030202" pitchFamily="18" charset="0"/>
              </a:rPr>
              <a:t>): </a:t>
            </a:r>
            <a:r>
              <a:rPr lang="fr-FR" sz="1800" b="1" kern="150" dirty="0">
                <a:effectLst/>
                <a:latin typeface="Liberation Serif"/>
                <a:ea typeface="SimSun" panose="02010600030101010101" pitchFamily="2" charset="-122"/>
                <a:cs typeface="Mangal" panose="02040503050203030202" pitchFamily="18" charset="0"/>
              </a:rPr>
              <a:t>Pourquoi tu le défends ? De quoi tu te mêles ? Il a la taille d'un nain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FF0000"/>
                </a:solidFill>
                <a:effectLst/>
                <a:latin typeface="Liberation Serif"/>
                <a:ea typeface="SimSun" panose="02010600030101010101" pitchFamily="2" charset="-122"/>
                <a:cs typeface="Mangal" panose="02040503050203030202" pitchFamily="18" charset="0"/>
              </a:rPr>
              <a:t>Moqueur n°2 </a:t>
            </a:r>
            <a:r>
              <a:rPr lang="fr-FR" sz="1800" b="1" i="1" kern="150" dirty="0">
                <a:effectLst/>
                <a:latin typeface="Liberation Serif"/>
                <a:ea typeface="SimSun" panose="02010600030101010101" pitchFamily="2" charset="-122"/>
                <a:cs typeface="Mangal" panose="02040503050203030202" pitchFamily="18" charset="0"/>
              </a:rPr>
              <a:t>: </a:t>
            </a:r>
            <a:r>
              <a:rPr lang="fr-FR" sz="1800" b="1" kern="150" dirty="0">
                <a:effectLst/>
                <a:latin typeface="Liberation Serif"/>
                <a:ea typeface="SimSun" panose="02010600030101010101" pitchFamily="2" charset="-122"/>
                <a:cs typeface="Mangal" panose="02040503050203030202" pitchFamily="18" charset="0"/>
              </a:rPr>
              <a:t>T'es qui toi ? Tu te prends pour Blanche-Neige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kern="150" dirty="0">
                <a:effectLst/>
                <a:latin typeface="Liberation Serif"/>
                <a:ea typeface="SimSun" panose="02010600030101010101" pitchFamily="2" charset="-122"/>
                <a:cs typeface="Mangal" panose="02040503050203030202" pitchFamily="18" charset="0"/>
              </a:rPr>
              <a:t> </a:t>
            </a:r>
            <a:endParaRPr lang="fr-FR" sz="1800" kern="150" dirty="0">
              <a:effectLst/>
              <a:latin typeface="Liberation Serif"/>
              <a:ea typeface="SimSun" panose="02010600030101010101" pitchFamily="2" charset="-122"/>
              <a:cs typeface="Mangal" panose="02040503050203030202" pitchFamily="18" charset="0"/>
            </a:endParaRPr>
          </a:p>
          <a:p>
            <a:pPr marL="0" indent="0" algn="just">
              <a:buNone/>
            </a:pPr>
            <a:r>
              <a:rPr lang="fr-FR" sz="1800" b="1" i="1" kern="150" dirty="0">
                <a:solidFill>
                  <a:srgbClr val="7030A0"/>
                </a:solidFill>
                <a:effectLst/>
                <a:latin typeface="Liberation Serif"/>
                <a:ea typeface="SimSun" panose="02010600030101010101" pitchFamily="2" charset="-122"/>
                <a:cs typeface="Mangal" panose="02040503050203030202" pitchFamily="18" charset="0"/>
              </a:rPr>
              <a:t>L'ami</a:t>
            </a:r>
            <a:r>
              <a:rPr lang="fr-FR" sz="1800" b="1" i="1" kern="150" dirty="0">
                <a:effectLst/>
                <a:latin typeface="Liberation Serif"/>
                <a:ea typeface="SimSun" panose="02010600030101010101" pitchFamily="2" charset="-122"/>
                <a:cs typeface="Mangal" panose="02040503050203030202" pitchFamily="18" charset="0"/>
              </a:rPr>
              <a:t> : </a:t>
            </a:r>
            <a:r>
              <a:rPr lang="fr-FR" sz="1800" b="1" kern="150" dirty="0">
                <a:effectLst/>
                <a:latin typeface="Liberation Serif"/>
                <a:ea typeface="SimSun" panose="02010600030101010101" pitchFamily="2" charset="-122"/>
                <a:cs typeface="Mangal" panose="02040503050203030202" pitchFamily="18" charset="0"/>
              </a:rPr>
              <a:t>Ce que vous faites, c'est de la discrimination !</a:t>
            </a:r>
            <a:endParaRPr lang="fr-FR" sz="1800" kern="150" dirty="0">
              <a:effectLst/>
              <a:latin typeface="Liberation Serif"/>
              <a:ea typeface="SimSun" panose="02010600030101010101" pitchFamily="2" charset="-122"/>
              <a:cs typeface="Mangal" panose="02040503050203030202" pitchFamily="18" charset="0"/>
            </a:endParaRPr>
          </a:p>
          <a:p>
            <a:endParaRPr lang="fr-FR" dirty="0"/>
          </a:p>
        </p:txBody>
      </p:sp>
    </p:spTree>
    <p:extLst>
      <p:ext uri="{BB962C8B-B14F-4D97-AF65-F5344CB8AC3E}">
        <p14:creationId xmlns:p14="http://schemas.microsoft.com/office/powerpoint/2010/main" val="298543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CF267-C06E-4375-8F48-9F8D1AAB19D4}"/>
              </a:ext>
            </a:extLst>
          </p:cNvPr>
          <p:cNvSpPr>
            <a:spLocks noGrp="1"/>
          </p:cNvSpPr>
          <p:nvPr>
            <p:ph type="title"/>
          </p:nvPr>
        </p:nvSpPr>
        <p:spPr/>
        <p:txBody>
          <a:bodyPr/>
          <a:lstStyle/>
          <a:p>
            <a:r>
              <a:rPr lang="fr-FR" dirty="0" err="1">
                <a:solidFill>
                  <a:srgbClr val="FFC000"/>
                </a:solidFill>
              </a:rPr>
              <a:t>Etape</a:t>
            </a:r>
            <a:r>
              <a:rPr lang="fr-FR" dirty="0">
                <a:solidFill>
                  <a:srgbClr val="FFC000"/>
                </a:solidFill>
              </a:rPr>
              <a:t> 2 : Travail en EPS.</a:t>
            </a:r>
          </a:p>
        </p:txBody>
      </p:sp>
      <p:sp>
        <p:nvSpPr>
          <p:cNvPr id="3" name="Espace réservé du contenu 2">
            <a:extLst>
              <a:ext uri="{FF2B5EF4-FFF2-40B4-BE49-F238E27FC236}">
                <a16:creationId xmlns:a16="http://schemas.microsoft.com/office/drawing/2014/main" id="{29C8472B-9539-4FB4-8F88-E2BD23BF31EA}"/>
              </a:ext>
            </a:extLst>
          </p:cNvPr>
          <p:cNvSpPr>
            <a:spLocks noGrp="1"/>
          </p:cNvSpPr>
          <p:nvPr>
            <p:ph idx="1"/>
          </p:nvPr>
        </p:nvSpPr>
        <p:spPr>
          <a:xfrm>
            <a:off x="737992" y="1453017"/>
            <a:ext cx="10515600" cy="10535407"/>
          </a:xfrm>
        </p:spPr>
        <p:txBody>
          <a:bodyPr/>
          <a:lstStyle/>
          <a:p>
            <a:r>
              <a:rPr lang="fr-FR" dirty="0">
                <a:solidFill>
                  <a:srgbClr val="92D050"/>
                </a:solidFill>
              </a:rPr>
              <a:t>De Noël aux vacances de Printemps : </a:t>
            </a:r>
          </a:p>
          <a:p>
            <a:pPr>
              <a:buFontTx/>
              <a:buChar char="-"/>
            </a:pPr>
            <a:r>
              <a:rPr lang="fr-FR" dirty="0">
                <a:solidFill>
                  <a:srgbClr val="92D050"/>
                </a:solidFill>
              </a:rPr>
              <a:t>Adaptation des saynètes en Arts du cirque.</a:t>
            </a:r>
          </a:p>
          <a:p>
            <a:pPr marL="0" indent="0">
              <a:buNone/>
            </a:pPr>
            <a:r>
              <a:rPr lang="fr-FR" dirty="0">
                <a:solidFill>
                  <a:srgbClr val="92D050"/>
                </a:solidFill>
              </a:rPr>
              <a:t>-Travail sur la pratique du jonglage.</a:t>
            </a:r>
          </a:p>
          <a:p>
            <a:pPr marL="0" indent="0">
              <a:buNone/>
            </a:pPr>
            <a:r>
              <a:rPr lang="fr-FR" dirty="0">
                <a:solidFill>
                  <a:srgbClr val="92D050"/>
                </a:solidFill>
              </a:rPr>
              <a:t>-Mise en scène en utilisant le matériel disponible dans le gymnase.</a:t>
            </a:r>
          </a:p>
          <a:p>
            <a:pPr marL="0" indent="0">
              <a:buNone/>
            </a:pPr>
            <a:endParaRPr lang="fr-FR" dirty="0">
              <a:solidFill>
                <a:srgbClr val="92D050"/>
              </a:solidFill>
            </a:endParaRPr>
          </a:p>
        </p:txBody>
      </p:sp>
      <p:pic>
        <p:nvPicPr>
          <p:cNvPr id="4100" name="Picture 4" descr="Résultat d’images pour smiley qui jongle">
            <a:extLst>
              <a:ext uri="{FF2B5EF4-FFF2-40B4-BE49-F238E27FC236}">
                <a16:creationId xmlns:a16="http://schemas.microsoft.com/office/drawing/2014/main" id="{448767BD-AA36-4106-BEB7-2492BCCA7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323" y="3757807"/>
            <a:ext cx="2416219" cy="221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2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B7762-EBB3-46D8-9A8B-ABA7655D76A8}"/>
              </a:ext>
            </a:extLst>
          </p:cNvPr>
          <p:cNvSpPr>
            <a:spLocks noGrp="1"/>
          </p:cNvSpPr>
          <p:nvPr>
            <p:ph type="title"/>
          </p:nvPr>
        </p:nvSpPr>
        <p:spPr/>
        <p:txBody>
          <a:bodyPr/>
          <a:lstStyle/>
          <a:p>
            <a:r>
              <a:rPr lang="fr-FR" dirty="0" err="1">
                <a:solidFill>
                  <a:srgbClr val="FFC000"/>
                </a:solidFill>
              </a:rPr>
              <a:t>Etape</a:t>
            </a:r>
            <a:r>
              <a:rPr lang="fr-FR" dirty="0">
                <a:solidFill>
                  <a:srgbClr val="FFC000"/>
                </a:solidFill>
              </a:rPr>
              <a:t> 3 : Travail en Arts Plastiques.</a:t>
            </a:r>
          </a:p>
        </p:txBody>
      </p:sp>
      <p:sp>
        <p:nvSpPr>
          <p:cNvPr id="3" name="Espace réservé du contenu 2">
            <a:extLst>
              <a:ext uri="{FF2B5EF4-FFF2-40B4-BE49-F238E27FC236}">
                <a16:creationId xmlns:a16="http://schemas.microsoft.com/office/drawing/2014/main" id="{1550EA7F-CA60-46C6-B343-8A18B66FAA8D}"/>
              </a:ext>
            </a:extLst>
          </p:cNvPr>
          <p:cNvSpPr>
            <a:spLocks noGrp="1"/>
          </p:cNvSpPr>
          <p:nvPr>
            <p:ph idx="1"/>
          </p:nvPr>
        </p:nvSpPr>
        <p:spPr/>
        <p:txBody>
          <a:bodyPr/>
          <a:lstStyle/>
          <a:p>
            <a:r>
              <a:rPr lang="fr-FR" dirty="0">
                <a:solidFill>
                  <a:srgbClr val="92D050"/>
                </a:solidFill>
              </a:rPr>
              <a:t>De février aux vacances de printemps.</a:t>
            </a:r>
          </a:p>
          <a:p>
            <a:pPr>
              <a:buFontTx/>
              <a:buChar char="-"/>
            </a:pPr>
            <a:r>
              <a:rPr lang="fr-FR" dirty="0" err="1">
                <a:solidFill>
                  <a:srgbClr val="92D050"/>
                </a:solidFill>
              </a:rPr>
              <a:t>Etude</a:t>
            </a:r>
            <a:r>
              <a:rPr lang="fr-FR" dirty="0">
                <a:solidFill>
                  <a:srgbClr val="92D050"/>
                </a:solidFill>
              </a:rPr>
              <a:t> de différentes techniques cinématographiques et notamment des différents plans.</a:t>
            </a:r>
          </a:p>
          <a:p>
            <a:pPr>
              <a:buFontTx/>
              <a:buChar char="-"/>
            </a:pPr>
            <a:r>
              <a:rPr lang="fr-FR" dirty="0" err="1">
                <a:solidFill>
                  <a:srgbClr val="92D050"/>
                </a:solidFill>
              </a:rPr>
              <a:t>Elaboration</a:t>
            </a:r>
            <a:r>
              <a:rPr lang="fr-FR" dirty="0">
                <a:solidFill>
                  <a:srgbClr val="92D050"/>
                </a:solidFill>
              </a:rPr>
              <a:t> d’un story </a:t>
            </a:r>
            <a:r>
              <a:rPr lang="fr-FR" dirty="0" err="1">
                <a:solidFill>
                  <a:srgbClr val="92D050"/>
                </a:solidFill>
              </a:rPr>
              <a:t>board</a:t>
            </a:r>
            <a:r>
              <a:rPr lang="fr-FR" dirty="0">
                <a:solidFill>
                  <a:srgbClr val="92D050"/>
                </a:solidFill>
              </a:rPr>
              <a:t> par rapport à chaque saynète mise en scène en Arts du cirque.</a:t>
            </a:r>
          </a:p>
          <a:p>
            <a:pPr>
              <a:buFontTx/>
              <a:buChar char="-"/>
            </a:pPr>
            <a:r>
              <a:rPr lang="fr-FR" dirty="0">
                <a:solidFill>
                  <a:srgbClr val="92D050"/>
                </a:solidFill>
              </a:rPr>
              <a:t>Film des saynètes.</a:t>
            </a:r>
          </a:p>
          <a:p>
            <a:pPr marL="0" indent="0">
              <a:buNone/>
            </a:pPr>
            <a:r>
              <a:rPr lang="fr-FR" dirty="0">
                <a:solidFill>
                  <a:srgbClr val="92D050"/>
                </a:solidFill>
              </a:rPr>
              <a:t>- Doublage voix.</a:t>
            </a:r>
          </a:p>
          <a:p>
            <a:pPr marL="0" indent="0">
              <a:buNone/>
            </a:pPr>
            <a:r>
              <a:rPr lang="fr-FR" dirty="0">
                <a:solidFill>
                  <a:srgbClr val="92D050"/>
                </a:solidFill>
              </a:rPr>
              <a:t>- Montage de façon à mettre en relief le thème de la discrimination.</a:t>
            </a:r>
          </a:p>
        </p:txBody>
      </p:sp>
    </p:spTree>
    <p:extLst>
      <p:ext uri="{BB962C8B-B14F-4D97-AF65-F5344CB8AC3E}">
        <p14:creationId xmlns:p14="http://schemas.microsoft.com/office/powerpoint/2010/main" val="111920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5BBC1-584B-4E92-BD1F-1E73F139223B}"/>
              </a:ext>
            </a:extLst>
          </p:cNvPr>
          <p:cNvSpPr>
            <a:spLocks noGrp="1"/>
          </p:cNvSpPr>
          <p:nvPr>
            <p:ph type="title"/>
          </p:nvPr>
        </p:nvSpPr>
        <p:spPr/>
        <p:txBody>
          <a:bodyPr/>
          <a:lstStyle/>
          <a:p>
            <a:r>
              <a:rPr lang="fr-FR" dirty="0">
                <a:solidFill>
                  <a:srgbClr val="FFC000"/>
                </a:solidFill>
              </a:rPr>
              <a:t>Les apprentis cinéastes en action… </a:t>
            </a:r>
          </a:p>
        </p:txBody>
      </p:sp>
      <p:pic>
        <p:nvPicPr>
          <p:cNvPr id="5" name="Espace réservé du contenu 4">
            <a:extLst>
              <a:ext uri="{FF2B5EF4-FFF2-40B4-BE49-F238E27FC236}">
                <a16:creationId xmlns:a16="http://schemas.microsoft.com/office/drawing/2014/main" id="{54677CA8-20A7-4038-A71E-83635E398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168" y="1825625"/>
            <a:ext cx="4349664" cy="4351338"/>
          </a:xfrm>
        </p:spPr>
      </p:pic>
    </p:spTree>
    <p:extLst>
      <p:ext uri="{BB962C8B-B14F-4D97-AF65-F5344CB8AC3E}">
        <p14:creationId xmlns:p14="http://schemas.microsoft.com/office/powerpoint/2010/main" val="120756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9FEF7-7AEA-41BA-908B-902F97EF661A}"/>
              </a:ext>
            </a:extLst>
          </p:cNvPr>
          <p:cNvSpPr>
            <a:spLocks noGrp="1"/>
          </p:cNvSpPr>
          <p:nvPr>
            <p:ph type="title"/>
          </p:nvPr>
        </p:nvSpPr>
        <p:spPr/>
        <p:txBody>
          <a:bodyPr/>
          <a:lstStyle/>
          <a:p>
            <a:r>
              <a:rPr lang="fr-FR" dirty="0">
                <a:solidFill>
                  <a:srgbClr val="FFC000"/>
                </a:solidFill>
              </a:rPr>
              <a:t>De futurs Georges Lukas ?</a:t>
            </a:r>
          </a:p>
        </p:txBody>
      </p:sp>
      <p:pic>
        <p:nvPicPr>
          <p:cNvPr id="5" name="Espace réservé du contenu 4">
            <a:extLst>
              <a:ext uri="{FF2B5EF4-FFF2-40B4-BE49-F238E27FC236}">
                <a16:creationId xmlns:a16="http://schemas.microsoft.com/office/drawing/2014/main" id="{C4B074BD-007E-4D57-BF6A-162405CDC8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168" y="1825625"/>
            <a:ext cx="4349664" cy="4351338"/>
          </a:xfrm>
        </p:spPr>
      </p:pic>
    </p:spTree>
    <p:extLst>
      <p:ext uri="{BB962C8B-B14F-4D97-AF65-F5344CB8AC3E}">
        <p14:creationId xmlns:p14="http://schemas.microsoft.com/office/powerpoint/2010/main" val="17282069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541</Words>
  <Application>Microsoft Office PowerPoint</Application>
  <PresentationFormat>Grand écran</PresentationFormat>
  <Paragraphs>56</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Liberation Serif</vt:lpstr>
      <vt:lpstr>Thème Office</vt:lpstr>
      <vt:lpstr>PROJET CARDIE : SPORT ET CINEMA, LUTTE CONTRE LES DISCRIMINATIONS.</vt:lpstr>
      <vt:lpstr>Qui encadre ce projet?</vt:lpstr>
      <vt:lpstr>Qui est concerné par ce projet?</vt:lpstr>
      <vt:lpstr>Quand a lieu ce projet? Qu’est-ce qu’on y fait concrètement?</vt:lpstr>
      <vt:lpstr>Exemple d’une portion d’écriture collective…</vt:lpstr>
      <vt:lpstr>Etape 2 : Travail en EPS.</vt:lpstr>
      <vt:lpstr>Etape 3 : Travail en Arts Plastiques.</vt:lpstr>
      <vt:lpstr>Les apprentis cinéastes en action… </vt:lpstr>
      <vt:lpstr>De futurs Georges Lukas ?</vt:lpstr>
      <vt:lpstr>Silence plateau, on tourne ! Une façon de travailler différente qui intéresse petits et grands…</vt:lpstr>
      <vt:lpstr>Devant ou derrière la caméra? On hésite…</vt:lpstr>
      <vt:lpstr>On explique le projet au Principal et au Principal-Adjoint venus nous voir travailler.</vt:lpstr>
      <vt:lpstr>Exemple d’une portion de story board…</vt:lpstr>
      <vt:lpstr>Et après?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CARDIE : SPORT ET CINEMA, LUTTE CONTRE LES DISCRIMINATIONS.</dc:title>
  <dc:creator>Anaïs Bonnaud</dc:creator>
  <cp:lastModifiedBy>Anaïs</cp:lastModifiedBy>
  <cp:revision>6</cp:revision>
  <dcterms:created xsi:type="dcterms:W3CDTF">2022-04-14T15:10:33Z</dcterms:created>
  <dcterms:modified xsi:type="dcterms:W3CDTF">2022-05-04T12:06:32Z</dcterms:modified>
</cp:coreProperties>
</file>